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259" r:id="rId28"/>
    <p:sldId id="1219" r:id="rId29"/>
    <p:sldId id="1225" r:id="rId30"/>
    <p:sldId id="1222" r:id="rId31"/>
    <p:sldId id="1220" r:id="rId32"/>
    <p:sldId id="1251" r:id="rId33"/>
    <p:sldId id="1305" r:id="rId34"/>
    <p:sldId id="1227" r:id="rId35"/>
    <p:sldId id="1235" r:id="rId36"/>
    <p:sldId id="1236" r:id="rId37"/>
    <p:sldId id="1317" r:id="rId38"/>
    <p:sldId id="1311" r:id="rId39"/>
    <p:sldId id="1312" r:id="rId40"/>
    <p:sldId id="1313" r:id="rId41"/>
    <p:sldId id="1224" r:id="rId42"/>
    <p:sldId id="1223" r:id="rId43"/>
    <p:sldId id="1221" r:id="rId44"/>
    <p:sldId id="1254" r:id="rId45"/>
    <p:sldId id="1306" r:id="rId46"/>
    <p:sldId id="1238" r:id="rId47"/>
    <p:sldId id="1239" r:id="rId48"/>
    <p:sldId id="1318" r:id="rId49"/>
    <p:sldId id="1319" r:id="rId50"/>
    <p:sldId id="1314" r:id="rId51"/>
    <p:sldId id="1226" r:id="rId52"/>
    <p:sldId id="1257" r:id="rId53"/>
    <p:sldId id="1267" r:id="rId54"/>
    <p:sldId id="1243" r:id="rId55"/>
    <p:sldId id="1258" r:id="rId56"/>
    <p:sldId id="1268" r:id="rId57"/>
    <p:sldId id="1310" r:id="rId58"/>
    <p:sldId id="1260" r:id="rId59"/>
    <p:sldId id="1261" r:id="rId60"/>
    <p:sldId id="1315" r:id="rId61"/>
    <p:sldId id="1316" r:id="rId62"/>
    <p:sldId id="1274" r:id="rId63"/>
    <p:sldId id="1275" r:id="rId64"/>
    <p:sldId id="1285" r:id="rId65"/>
    <p:sldId id="1273" r:id="rId66"/>
    <p:sldId id="1276" r:id="rId67"/>
    <p:sldId id="1278" r:id="rId68"/>
    <p:sldId id="1279" r:id="rId69"/>
    <p:sldId id="1280" r:id="rId70"/>
    <p:sldId id="1290" r:id="rId71"/>
    <p:sldId id="1281" r:id="rId72"/>
    <p:sldId id="1282" r:id="rId73"/>
    <p:sldId id="1231" r:id="rId74"/>
    <p:sldId id="1232" r:id="rId75"/>
    <p:sldId id="1263" r:id="rId76"/>
    <p:sldId id="1264" r:id="rId77"/>
    <p:sldId id="1266" r:id="rId78"/>
    <p:sldId id="1269" r:id="rId79"/>
    <p:sldId id="1271" r:id="rId80"/>
    <p:sldId id="1307" r:id="rId81"/>
    <p:sldId id="1308" r:id="rId82"/>
    <p:sldId id="1272" r:id="rId83"/>
    <p:sldId id="1309" r:id="rId84"/>
    <p:sldId id="1249" r:id="rId85"/>
    <p:sldId id="1250" r:id="rId86"/>
    <p:sldId id="1255" r:id="rId87"/>
    <p:sldId id="1253" r:id="rId88"/>
    <p:sldId id="1286" r:id="rId89"/>
    <p:sldId id="1296" r:id="rId90"/>
    <p:sldId id="1287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2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2-47BC-9593-D64B16A00C75}"/>
              </c:ext>
            </c:extLst>
          </c:dPt>
          <c:dPt>
            <c:idx val="1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2-47BC-9593-D64B16A00C75}"/>
              </c:ext>
            </c:extLst>
          </c:dPt>
          <c:cat>
            <c:strRef>
              <c:f>'Phosphoproteome enrichment'!$L$54:$L$61</c:f>
              <c:strCache>
                <c:ptCount val="8"/>
                <c:pt idx="0">
                  <c:v>CARBOHYDRATE METABOLISM.SUCROSE METABOLISM</c:v>
                </c:pt>
                <c:pt idx="1">
                  <c:v>COENZYME METABOLISM.CHLOROPHYLL METABOLISM</c:v>
                </c:pt>
                <c:pt idx="2">
                  <c:v>CHROMATIN ORGANISATION. EPIGENETIC STATE REGULATION</c:v>
                </c:pt>
                <c:pt idx="3">
                  <c:v>CHROMATIN ORGANISATION. DNA METHYLATION REGULATION</c:v>
                </c:pt>
                <c:pt idx="4">
                  <c:v>RNA BIOSYNTHESIS.ORGANELLE MACHINERY</c:v>
                </c:pt>
                <c:pt idx="5">
                  <c:v>PB.RIBOSOME BIOGENESIS</c:v>
                </c:pt>
                <c:pt idx="6">
                  <c:v>PB. LARGE RIBOSOMAL SUBUNIT (LSU)</c:v>
                </c:pt>
                <c:pt idx="7">
                  <c:v>PB. LARGE RIBOSOMAL SUBUNIT (LSU).LSU PROTEOME</c:v>
                </c:pt>
              </c:strCache>
            </c:strRef>
          </c:cat>
          <c:val>
            <c:numRef>
              <c:f>'Phosphoproteome enrichment'!$M$54:$M$61</c:f>
              <c:numCache>
                <c:formatCode>General</c:formatCode>
                <c:ptCount val="8"/>
                <c:pt idx="0">
                  <c:v>1.7780187000000001</c:v>
                </c:pt>
                <c:pt idx="1">
                  <c:v>1.6350666</c:v>
                </c:pt>
                <c:pt idx="2">
                  <c:v>1.5813044000000001</c:v>
                </c:pt>
                <c:pt idx="3">
                  <c:v>1.5813044000000001</c:v>
                </c:pt>
                <c:pt idx="4">
                  <c:v>1.6223551</c:v>
                </c:pt>
                <c:pt idx="5">
                  <c:v>1.5052909000000001</c:v>
                </c:pt>
                <c:pt idx="6">
                  <c:v>1.5730093000000001</c:v>
                </c:pt>
                <c:pt idx="7">
                  <c:v>1.6965481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52-47BC-9593-D64B16A00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 inf vs NM</a:t>
            </a:r>
            <a:r>
              <a:rPr lang="en-US" baseline="0" dirty="0"/>
              <a:t> inf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enrichment'!$L$66:$L$67</c:f>
              <c:strCache>
                <c:ptCount val="2"/>
                <c:pt idx="0">
                  <c:v> OXIDOREDUCTASE CH-CH GROUP OF DONOR</c:v>
                </c:pt>
                <c:pt idx="1">
                  <c:v> HYDROLASES. GLYCOSYLASE</c:v>
                </c:pt>
              </c:strCache>
            </c:strRef>
          </c:cat>
          <c:val>
            <c:numRef>
              <c:f>'Phosphoproteome enrichment'!$M$66:$M$67</c:f>
              <c:numCache>
                <c:formatCode>General</c:formatCode>
                <c:ptCount val="2"/>
                <c:pt idx="0">
                  <c:v>1.5159404999999999</c:v>
                </c:pt>
                <c:pt idx="1">
                  <c:v>1.5773543000000001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C-4E4B-9C44-59890B4B0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logFC (FDR&lt;0.5)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F-4BC7-9A99-39C8AAD113FC}"/>
              </c:ext>
            </c:extLst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F-4BC7-9A99-39C8AAD113FC}"/>
              </c:ext>
            </c:extLst>
          </c:dPt>
          <c:cat>
            <c:strRef>
              <c:f>'Phosphoproteome enrichment'!$L$42:$L$50</c:f>
              <c:strCache>
                <c:ptCount val="9"/>
                <c:pt idx="0">
                  <c:v> PROTEIN BIOSYNTHESIS (PB)</c:v>
                </c:pt>
                <c:pt idx="1">
                  <c:v>PB. RIBOSOME BIOGENESIS</c:v>
                </c:pt>
                <c:pt idx="2">
                  <c:v>PB. LARGE RIBOSOMAL SUBUNIT (LSU)</c:v>
                </c:pt>
                <c:pt idx="3">
                  <c:v>PB. LARGE RIBOSOMAL SUBUNIT (LSU).LSU PROTEOME</c:v>
                </c:pt>
                <c:pt idx="4">
                  <c:v>PB. SMALL RIBOSOMAL SUBUNIT (SSU)</c:v>
                </c:pt>
                <c:pt idx="5">
                  <c:v>PB. SMALL RIBOSOMAL SUBUNIT (SSU).SSU PROTEOME</c:v>
                </c:pt>
                <c:pt idx="6">
                  <c:v>PROTEIN HOMEOSTASIS.UBIQUITIN-PROTEASOME SYSTEM</c:v>
                </c:pt>
                <c:pt idx="7">
                  <c:v>CARBOHYDRATE METABOLISM.SUCROSE METABOLISM</c:v>
                </c:pt>
                <c:pt idx="8">
                  <c:v> OXIDOREDUCTASE ACTING ON PAIRED DONOR (O2)</c:v>
                </c:pt>
              </c:strCache>
            </c:strRef>
          </c:cat>
          <c:val>
            <c:numRef>
              <c:f>'Phosphoproteome enrichment'!$M$42:$M$50</c:f>
              <c:numCache>
                <c:formatCode>General</c:formatCode>
                <c:ptCount val="9"/>
                <c:pt idx="0">
                  <c:v>1.7096731999999999</c:v>
                </c:pt>
                <c:pt idx="1">
                  <c:v>1.6836032000000001</c:v>
                </c:pt>
                <c:pt idx="2">
                  <c:v>1.6224173</c:v>
                </c:pt>
                <c:pt idx="3">
                  <c:v>1.6208777000000001</c:v>
                </c:pt>
                <c:pt idx="4">
                  <c:v>1.6499490999999999</c:v>
                </c:pt>
                <c:pt idx="5">
                  <c:v>1.5922369000000001</c:v>
                </c:pt>
                <c:pt idx="6">
                  <c:v>1.7678199999999999</c:v>
                </c:pt>
                <c:pt idx="7">
                  <c:v>1.6214436000000001</c:v>
                </c:pt>
                <c:pt idx="8">
                  <c:v>1.6077688000000001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F-4BC7-9A99-39C8AAD1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enrichment'!$L$76</c:f>
              <c:strCache>
                <c:ptCount val="1"/>
                <c:pt idx="0">
                  <c:v> HYDROLASES. GLYCOSYLASE</c:v>
                </c:pt>
              </c:strCache>
            </c:strRef>
          </c:cat>
          <c:val>
            <c:numRef>
              <c:f>'Phosphoproteome enrichment'!$M$76</c:f>
              <c:numCache>
                <c:formatCode>General</c:formatCode>
                <c:ptCount val="1"/>
                <c:pt idx="0">
                  <c:v>1.6799833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8-4D8F-8F87-974122A64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|logFC (FDR&lt;0.5)|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AM/NM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15-41DC-87E3-82CC43BAE7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5-41DC-87E3-82CC43BAE7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15-41DC-87E3-82CC43BAE7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15-41DC-87E3-82CC43BAE7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415-41DC-87E3-82CC43BAE70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415-41DC-87E3-82CC43BAE70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415-41DC-87E3-82CC43BAE70A}"/>
              </c:ext>
            </c:extLst>
          </c:dPt>
          <c:cat>
            <c:strRef>
              <c:f>Metabolome!$J$2:$J$8</c:f>
              <c:strCache>
                <c:ptCount val="7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  <c:pt idx="6">
                  <c:v>Histidine metabolism</c:v>
                </c:pt>
              </c:strCache>
            </c:strRef>
          </c:cat>
          <c:val>
            <c:numRef>
              <c:f>Metabolome!$K$2:$K$8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15-41DC-87E3-82CC43BAE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 inf /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BE-4E93-97FC-3D8B73A5FE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BE-4E93-97FC-3D8B73A5FE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BE-4E93-97FC-3D8B73A5FE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BE-4E93-97FC-3D8B73A5FE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BE-4E93-97FC-3D8B73A5FE6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BE-4E93-97FC-3D8B73A5FE6D}"/>
              </c:ext>
            </c:extLst>
          </c:dPt>
          <c:cat>
            <c:strRef>
              <c:f>Metabolome!$J$14:$J$19</c:f>
              <c:strCache>
                <c:ptCount val="6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</c:strCache>
            </c:strRef>
          </c:cat>
          <c:val>
            <c:numRef>
              <c:f>Metabolome!$K$14:$K$19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0BE-4E93-97FC-3D8B73A5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doi.org/10.1016/S1369-5266(00)00193-X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20427" y="4077405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20427" y="3406222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762061" y="4857555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569786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05637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399339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C8EE7C5-8990-D508-3280-A071405B4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0178"/>
              </p:ext>
            </p:extLst>
          </p:nvPr>
        </p:nvGraphicFramePr>
        <p:xfrm>
          <a:off x="303178" y="880710"/>
          <a:ext cx="11585643" cy="5096580"/>
        </p:xfrm>
        <a:graphic>
          <a:graphicData uri="http://schemas.openxmlformats.org/drawingml/2006/table">
            <a:tbl>
              <a:tblPr/>
              <a:tblGrid>
                <a:gridCol w="1316934">
                  <a:extLst>
                    <a:ext uri="{9D8B030D-6E8A-4147-A177-3AD203B41FA5}">
                      <a16:colId xmlns:a16="http://schemas.microsoft.com/office/drawing/2014/main" val="3531256681"/>
                    </a:ext>
                  </a:extLst>
                </a:gridCol>
                <a:gridCol w="1399781">
                  <a:extLst>
                    <a:ext uri="{9D8B030D-6E8A-4147-A177-3AD203B41FA5}">
                      <a16:colId xmlns:a16="http://schemas.microsoft.com/office/drawing/2014/main" val="3189607699"/>
                    </a:ext>
                  </a:extLst>
                </a:gridCol>
                <a:gridCol w="1875323">
                  <a:extLst>
                    <a:ext uri="{9D8B030D-6E8A-4147-A177-3AD203B41FA5}">
                      <a16:colId xmlns:a16="http://schemas.microsoft.com/office/drawing/2014/main" val="3040661594"/>
                    </a:ext>
                  </a:extLst>
                </a:gridCol>
                <a:gridCol w="2878805">
                  <a:extLst>
                    <a:ext uri="{9D8B030D-6E8A-4147-A177-3AD203B41FA5}">
                      <a16:colId xmlns:a16="http://schemas.microsoft.com/office/drawing/2014/main" val="565464605"/>
                    </a:ext>
                  </a:extLst>
                </a:gridCol>
                <a:gridCol w="710119">
                  <a:extLst>
                    <a:ext uri="{9D8B030D-6E8A-4147-A177-3AD203B41FA5}">
                      <a16:colId xmlns:a16="http://schemas.microsoft.com/office/drawing/2014/main" val="3658326836"/>
                    </a:ext>
                  </a:extLst>
                </a:gridCol>
                <a:gridCol w="817124">
                  <a:extLst>
                    <a:ext uri="{9D8B030D-6E8A-4147-A177-3AD203B41FA5}">
                      <a16:colId xmlns:a16="http://schemas.microsoft.com/office/drawing/2014/main" val="3735644003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10834807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7171715"/>
                    </a:ext>
                  </a:extLst>
                </a:gridCol>
                <a:gridCol w="826851">
                  <a:extLst>
                    <a:ext uri="{9D8B030D-6E8A-4147-A177-3AD203B41FA5}">
                      <a16:colId xmlns:a16="http://schemas.microsoft.com/office/drawing/2014/main" val="3314118508"/>
                    </a:ext>
                  </a:extLst>
                </a:gridCol>
              </a:tblGrid>
              <a:tr h="44940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 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894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Solyc01g111980.3.1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LHT8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Lysine histidine transporter-like 8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487457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Solyc08g081190.3.1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PIP1.5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plasma membrane intrinsic protein 1.5</a:t>
                      </a:r>
                      <a:endParaRPr lang="it-IT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12743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Solyc02g082950.3.1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TBL34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34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07625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Solyc10g007410.4.1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GGHA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Hydrolases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Gamma-glutamyl hydrolase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88186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Solyc07g052150.4.1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STPSs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Sesquiterpene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9669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Solyc08g029000.3.1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LOX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Lipoxygenase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15835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Solyc08g068710.1.1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Polyamine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Tyramine n-hydroxycinnamoyl 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86349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Solyc10g079850.2.1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AP5B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AP-5 complex subunit beta-like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50019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Solyc04g077440.4.1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Squalene epoxidase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36124"/>
                  </a:ext>
                </a:extLst>
              </a:tr>
              <a:tr h="22075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Solyc05g018300.3.1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PP2C-CNBKDP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phosphatase 2C and cyclic nucleotide-binding/kinase domain-containing protein 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854517"/>
                  </a:ext>
                </a:extLst>
              </a:tr>
              <a:tr h="44940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Solyc06g008130.4.1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PKMTs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SET-domain containing protein lysine methyltransferase 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622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Solyc04g007250.1.1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transmembrane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5571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 ion transmembrane transporter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780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Solyc04g005350.3.1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GR-RBP3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Glycine-rich RNA-binding protein 3, mitochondrial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87321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Solyc05g007680.1.1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A0A4S9G124_AURPU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Arabinanase/levansucrase/invertase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63432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Solyc08g079700.3.1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zf-A20/1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Zinc finger A20 and A.1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8977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Solyc03g160470.1.1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 domain-containing protein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521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2DF1EAE-208E-D616-C22C-8049B3094482}"/>
              </a:ext>
            </a:extLst>
          </p:cNvPr>
          <p:cNvSpPr txBox="1"/>
          <p:nvPr/>
        </p:nvSpPr>
        <p:spPr>
          <a:xfrm>
            <a:off x="1984442" y="188925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Phosphorylated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1140132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BC5A10-CD6D-6D1A-0F2E-8788F052A835}"/>
              </a:ext>
            </a:extLst>
          </p:cNvPr>
          <p:cNvSpPr txBox="1"/>
          <p:nvPr/>
        </p:nvSpPr>
        <p:spPr>
          <a:xfrm>
            <a:off x="4285642" y="252553"/>
            <a:ext cx="36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BFC5F5-F35C-46B0-F2F8-DB581E72003E}"/>
              </a:ext>
            </a:extLst>
          </p:cNvPr>
          <p:cNvSpPr txBox="1"/>
          <p:nvPr/>
        </p:nvSpPr>
        <p:spPr>
          <a:xfrm>
            <a:off x="1634246" y="71421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B8D9D8B-48FF-4DEC-9921-5371F1470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870406"/>
              </p:ext>
            </p:extLst>
          </p:nvPr>
        </p:nvGraphicFramePr>
        <p:xfrm>
          <a:off x="768485" y="1549633"/>
          <a:ext cx="10758791" cy="300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0B233B3-4303-8A17-A72B-248B3DB03295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FDBE873-0726-8ED9-3437-58F3F644C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296700"/>
              </p:ext>
            </p:extLst>
          </p:nvPr>
        </p:nvGraphicFramePr>
        <p:xfrm>
          <a:off x="664724" y="4484451"/>
          <a:ext cx="10499171" cy="212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6C2A8D1-FE67-E447-E5C1-16E5F354E10E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1C7397-29A0-B6AB-977A-C61C8C4520D8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384A7C-EC46-EEB6-D172-454EEC68F017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060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96F64412-C4BE-9C82-038A-9C931734F0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870572"/>
              </p:ext>
            </p:extLst>
          </p:nvPr>
        </p:nvGraphicFramePr>
        <p:xfrm>
          <a:off x="269132" y="291830"/>
          <a:ext cx="11653736" cy="324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79CB83F-F331-4A12-A3E9-16AF6ED14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039129"/>
              </p:ext>
            </p:extLst>
          </p:nvPr>
        </p:nvGraphicFramePr>
        <p:xfrm>
          <a:off x="703796" y="4124526"/>
          <a:ext cx="9286512" cy="127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1FE55333-A324-F3F2-C360-EC384CB90379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79736F-5E5F-E06D-E106-6A102A2A3C25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AEA52-71AF-81FD-7FBB-F9AC4D8CC6A6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4DA2E-E809-90EB-D466-1AD306E41A0F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80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C1428-2533-29C8-A43A-8403FBAB1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15736"/>
              </p:ext>
            </p:extLst>
          </p:nvPr>
        </p:nvGraphicFramePr>
        <p:xfrm>
          <a:off x="350196" y="1122167"/>
          <a:ext cx="11537004" cy="4029376"/>
        </p:xfrm>
        <a:graphic>
          <a:graphicData uri="http://schemas.openxmlformats.org/drawingml/2006/table">
            <a:tbl>
              <a:tblPr/>
              <a:tblGrid>
                <a:gridCol w="5354601">
                  <a:extLst>
                    <a:ext uri="{9D8B030D-6E8A-4147-A177-3AD203B41FA5}">
                      <a16:colId xmlns:a16="http://schemas.microsoft.com/office/drawing/2014/main" val="2670565832"/>
                    </a:ext>
                  </a:extLst>
                </a:gridCol>
                <a:gridCol w="962461">
                  <a:extLst>
                    <a:ext uri="{9D8B030D-6E8A-4147-A177-3AD203B41FA5}">
                      <a16:colId xmlns:a16="http://schemas.microsoft.com/office/drawing/2014/main" val="1768748118"/>
                    </a:ext>
                  </a:extLst>
                </a:gridCol>
                <a:gridCol w="1241700">
                  <a:extLst>
                    <a:ext uri="{9D8B030D-6E8A-4147-A177-3AD203B41FA5}">
                      <a16:colId xmlns:a16="http://schemas.microsoft.com/office/drawing/2014/main" val="762400857"/>
                    </a:ext>
                  </a:extLst>
                </a:gridCol>
                <a:gridCol w="1257358">
                  <a:extLst>
                    <a:ext uri="{9D8B030D-6E8A-4147-A177-3AD203B41FA5}">
                      <a16:colId xmlns:a16="http://schemas.microsoft.com/office/drawing/2014/main" val="1826534424"/>
                    </a:ext>
                  </a:extLst>
                </a:gridCol>
                <a:gridCol w="1447867">
                  <a:extLst>
                    <a:ext uri="{9D8B030D-6E8A-4147-A177-3AD203B41FA5}">
                      <a16:colId xmlns:a16="http://schemas.microsoft.com/office/drawing/2014/main" val="3926467284"/>
                    </a:ext>
                  </a:extLst>
                </a:gridCol>
                <a:gridCol w="1273017">
                  <a:extLst>
                    <a:ext uri="{9D8B030D-6E8A-4147-A177-3AD203B41FA5}">
                      <a16:colId xmlns:a16="http://schemas.microsoft.com/office/drawing/2014/main" val="2558892263"/>
                    </a:ext>
                  </a:extLst>
                </a:gridCol>
              </a:tblGrid>
              <a:tr h="22228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1" i="0" u="none" strike="noStrike" dirty="0" err="1">
                          <a:effectLst/>
                          <a:latin typeface="Arial" panose="020B0604020202020204" pitchFamily="34" charset="0"/>
                        </a:rPr>
                        <a:t>Fuction</a:t>
                      </a:r>
                      <a:endParaRPr lang="en-GB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51895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PROTEIN BIOSYNTHESIS (PB)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5675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RIBOSOME BIOGENESIS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4628877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77202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(LSU).LSU PROTEOME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36324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62916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(SSU).SSU PROTEOME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263578"/>
                  </a:ext>
                </a:extLst>
              </a:tr>
              <a:tr h="2437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29703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METABOLISM.SUCROSE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68647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41462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METABOLISM.CHLOROPHYLL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0905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CH-CH GROUP OF DONOR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65039"/>
                  </a:ext>
                </a:extLst>
              </a:tr>
              <a:tr h="24898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EPIGENETIC STATE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146550"/>
                  </a:ext>
                </a:extLst>
              </a:tr>
              <a:tr h="1717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DNA METHYLATION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56556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BIOSYNTHESIS.ORGANELLE MACHINERY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7415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HYDROLASES. GLYCOSYLASE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42198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620B066-F39F-6ACF-4EB2-1917244A9242}"/>
              </a:ext>
            </a:extLst>
          </p:cNvPr>
          <p:cNvSpPr txBox="1"/>
          <p:nvPr/>
        </p:nvSpPr>
        <p:spPr>
          <a:xfrm>
            <a:off x="309506" y="308391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Enritchment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4E8F5A-6993-2C81-A7E2-B0B7425CFDC5}"/>
              </a:ext>
            </a:extLst>
          </p:cNvPr>
          <p:cNvSpPr/>
          <p:nvPr/>
        </p:nvSpPr>
        <p:spPr>
          <a:xfrm>
            <a:off x="8303404" y="7751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76D5AD-B5F4-350D-1A19-6DE20E4B8F36}"/>
              </a:ext>
            </a:extLst>
          </p:cNvPr>
          <p:cNvSpPr txBox="1"/>
          <p:nvPr/>
        </p:nvSpPr>
        <p:spPr>
          <a:xfrm>
            <a:off x="8903071" y="3779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FE4971-6AED-3FFB-0952-EC9362562897}"/>
              </a:ext>
            </a:extLst>
          </p:cNvPr>
          <p:cNvSpPr/>
          <p:nvPr/>
        </p:nvSpPr>
        <p:spPr>
          <a:xfrm>
            <a:off x="8316971" y="539224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3122F9-5FF9-4DC9-EC35-5028D606DD7B}"/>
              </a:ext>
            </a:extLst>
          </p:cNvPr>
          <p:cNvSpPr txBox="1"/>
          <p:nvPr/>
        </p:nvSpPr>
        <p:spPr>
          <a:xfrm>
            <a:off x="8948104" y="528069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4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4723353-505B-CDA9-BBB4-282BC73F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75532"/>
              </p:ext>
            </p:extLst>
          </p:nvPr>
        </p:nvGraphicFramePr>
        <p:xfrm>
          <a:off x="267506" y="802532"/>
          <a:ext cx="11656988" cy="4953008"/>
        </p:xfrm>
        <a:graphic>
          <a:graphicData uri="http://schemas.openxmlformats.org/drawingml/2006/table">
            <a:tbl>
              <a:tblPr/>
              <a:tblGrid>
                <a:gridCol w="1273501">
                  <a:extLst>
                    <a:ext uri="{9D8B030D-6E8A-4147-A177-3AD203B41FA5}">
                      <a16:colId xmlns:a16="http://schemas.microsoft.com/office/drawing/2014/main" val="2528287745"/>
                    </a:ext>
                  </a:extLst>
                </a:gridCol>
                <a:gridCol w="834473">
                  <a:extLst>
                    <a:ext uri="{9D8B030D-6E8A-4147-A177-3AD203B41FA5}">
                      <a16:colId xmlns:a16="http://schemas.microsoft.com/office/drawing/2014/main" val="3344784215"/>
                    </a:ext>
                  </a:extLst>
                </a:gridCol>
                <a:gridCol w="2147882">
                  <a:extLst>
                    <a:ext uri="{9D8B030D-6E8A-4147-A177-3AD203B41FA5}">
                      <a16:colId xmlns:a16="http://schemas.microsoft.com/office/drawing/2014/main" val="2404422025"/>
                    </a:ext>
                  </a:extLst>
                </a:gridCol>
                <a:gridCol w="3511685">
                  <a:extLst>
                    <a:ext uri="{9D8B030D-6E8A-4147-A177-3AD203B41FA5}">
                      <a16:colId xmlns:a16="http://schemas.microsoft.com/office/drawing/2014/main" val="2448352443"/>
                    </a:ext>
                  </a:extLst>
                </a:gridCol>
                <a:gridCol w="729574">
                  <a:extLst>
                    <a:ext uri="{9D8B030D-6E8A-4147-A177-3AD203B41FA5}">
                      <a16:colId xmlns:a16="http://schemas.microsoft.com/office/drawing/2014/main" val="2367770516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864428217"/>
                    </a:ext>
                  </a:extLst>
                </a:gridCol>
                <a:gridCol w="739302">
                  <a:extLst>
                    <a:ext uri="{9D8B030D-6E8A-4147-A177-3AD203B41FA5}">
                      <a16:colId xmlns:a16="http://schemas.microsoft.com/office/drawing/2014/main" val="3187601700"/>
                    </a:ext>
                  </a:extLst>
                </a:gridCol>
                <a:gridCol w="924128">
                  <a:extLst>
                    <a:ext uri="{9D8B030D-6E8A-4147-A177-3AD203B41FA5}">
                      <a16:colId xmlns:a16="http://schemas.microsoft.com/office/drawing/2014/main" val="4272896849"/>
                    </a:ext>
                  </a:extLst>
                </a:gridCol>
                <a:gridCol w="698775">
                  <a:extLst>
                    <a:ext uri="{9D8B030D-6E8A-4147-A177-3AD203B41FA5}">
                      <a16:colId xmlns:a16="http://schemas.microsoft.com/office/drawing/2014/main" val="1616313974"/>
                    </a:ext>
                  </a:extLst>
                </a:gridCol>
              </a:tblGrid>
              <a:tr h="38301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0028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Solyc03g095810.3.1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32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7745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Solyc09g011860.5.1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O-FucT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GDP-fucose protein O-fucosyltransferase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1874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Solyc01g020440.3.1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RFC3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 factor C subunit 3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1476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Solyc01g099760.4.1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PSMC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26S proteasome regulatory subunit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63578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Solyc02g080570.3.1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Soluble starch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30513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Solyc02g082550.3.1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- 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8338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Solyc02g091580.5.1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OP-A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Oligopeptidase A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84356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Signalling peptides. NCRP (non-cysteine-rich-peptide)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684450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Solyc04g056270.4.1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2369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Solyc05g009850.4.1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GCFC2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GC-rich sequence DNA-binding factor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5345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Solyc02g085340.1.1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factor GRAS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7471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Solyc01g091350.4.1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ATP-dependent DNA helicase 2 subunit 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484670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Solyc05g013160.4.1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RBCMT_PEA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ribulose-1,5 bisphosphate carboxylase/oxygenase large subunit N-methyltransferase, chloroplastic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838213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Solyc08g006140.4.1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domain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87676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Solyc06g009210.5.1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 (LSU)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Ribosomal protein 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462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Solyc11g007200.3.1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HIPPs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Nutrient uptake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Heavy metal-associated isoprenylated plant protein 26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28790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Solyc11g006350.1.1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ATCase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Nucleotide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aspatate carbamoyltransferase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871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Solyc10g005650.3.1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Peroxisomal targeting signal.1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820762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Solyc10g018190.2.1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2OG-FeII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2-oxoglutarate (2OG) and Fe(II)-dependent oxygenase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41847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8873275E-46E0-A370-298E-025EB18BB57D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3725665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B827FBB-1327-699E-DD9B-C54D2083E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00922"/>
              </p:ext>
            </p:extLst>
          </p:nvPr>
        </p:nvGraphicFramePr>
        <p:xfrm>
          <a:off x="278860" y="491254"/>
          <a:ext cx="11634280" cy="5875492"/>
        </p:xfrm>
        <a:graphic>
          <a:graphicData uri="http://schemas.openxmlformats.org/drawingml/2006/table">
            <a:tbl>
              <a:tblPr/>
              <a:tblGrid>
                <a:gridCol w="1162083">
                  <a:extLst>
                    <a:ext uri="{9D8B030D-6E8A-4147-A177-3AD203B41FA5}">
                      <a16:colId xmlns:a16="http://schemas.microsoft.com/office/drawing/2014/main" val="3849278055"/>
                    </a:ext>
                  </a:extLst>
                </a:gridCol>
                <a:gridCol w="1192787">
                  <a:extLst>
                    <a:ext uri="{9D8B030D-6E8A-4147-A177-3AD203B41FA5}">
                      <a16:colId xmlns:a16="http://schemas.microsoft.com/office/drawing/2014/main" val="2945212766"/>
                    </a:ext>
                  </a:extLst>
                </a:gridCol>
                <a:gridCol w="1340461">
                  <a:extLst>
                    <a:ext uri="{9D8B030D-6E8A-4147-A177-3AD203B41FA5}">
                      <a16:colId xmlns:a16="http://schemas.microsoft.com/office/drawing/2014/main" val="3119797663"/>
                    </a:ext>
                  </a:extLst>
                </a:gridCol>
                <a:gridCol w="4387489">
                  <a:extLst>
                    <a:ext uri="{9D8B030D-6E8A-4147-A177-3AD203B41FA5}">
                      <a16:colId xmlns:a16="http://schemas.microsoft.com/office/drawing/2014/main" val="2850854276"/>
                    </a:ext>
                  </a:extLst>
                </a:gridCol>
                <a:gridCol w="539225">
                  <a:extLst>
                    <a:ext uri="{9D8B030D-6E8A-4147-A177-3AD203B41FA5}">
                      <a16:colId xmlns:a16="http://schemas.microsoft.com/office/drawing/2014/main" val="4028617441"/>
                    </a:ext>
                  </a:extLst>
                </a:gridCol>
                <a:gridCol w="695671">
                  <a:extLst>
                    <a:ext uri="{9D8B030D-6E8A-4147-A177-3AD203B41FA5}">
                      <a16:colId xmlns:a16="http://schemas.microsoft.com/office/drawing/2014/main" val="1042819430"/>
                    </a:ext>
                  </a:extLst>
                </a:gridCol>
                <a:gridCol w="704444">
                  <a:extLst>
                    <a:ext uri="{9D8B030D-6E8A-4147-A177-3AD203B41FA5}">
                      <a16:colId xmlns:a16="http://schemas.microsoft.com/office/drawing/2014/main" val="1889289064"/>
                    </a:ext>
                  </a:extLst>
                </a:gridCol>
                <a:gridCol w="898904">
                  <a:extLst>
                    <a:ext uri="{9D8B030D-6E8A-4147-A177-3AD203B41FA5}">
                      <a16:colId xmlns:a16="http://schemas.microsoft.com/office/drawing/2014/main" val="3141116377"/>
                    </a:ext>
                  </a:extLst>
                </a:gridCol>
                <a:gridCol w="713216">
                  <a:extLst>
                    <a:ext uri="{9D8B030D-6E8A-4147-A177-3AD203B41FA5}">
                      <a16:colId xmlns:a16="http://schemas.microsoft.com/office/drawing/2014/main" val="1445839516"/>
                    </a:ext>
                  </a:extLst>
                </a:gridCol>
              </a:tblGrid>
              <a:tr h="24695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8472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Solyc02g014530.4.1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GDPDL6-l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glycerophosphodiester phosphodiesterase GDPDL6-like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13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Solyc02g071685.2.1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 esterase/lipase At1g29670-like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6611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Solyc02g072270.3.1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Znf_RING/FYVE/PHD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RING/FYVE/PHD zinc finger superfamily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79604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Solyc03g096600.1.1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1046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Solyc04g076830.4.1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Phosphoglycerate mutase-like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885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Solyc03g111650.4.1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protein, chloroplastic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36309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Solyc02g086330.5.1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HEATRL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 repeat-containing protein-like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729154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Solyc07g062610.4.1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DJ-1-like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DJ-1-like protein B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102282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Solyc03g007220.3.1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RPK1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Membrane receptor-like protein.1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Solyc02g079250.4.1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Inositol monophosphatase family protein (3',5'-bisphosphate nucleotidase)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1008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Solyc08g006420.3.1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nucleoporin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40514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Solyc10g047320.2.1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 resistance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76799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Solyc06g053810.3.1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NTPase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containing nucleoside triphosphate hydrolases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6510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Solyc07g042030.2.1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0378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Solyc09g064990.1.1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875274"/>
                  </a:ext>
                </a:extLst>
              </a:tr>
              <a:tr h="44239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CHR28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SNF2 domain-containing protein / helicase domain-containing protein / zinc finger protein-like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39900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Solyc03g120430.3.1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D-glycerate 3-kinase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3287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Solyc06g071960.4.1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NDPK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Nucleoside diphosphate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2902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Solyc11g073010.1.1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Exo70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Exocyst subunit Exo70 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9105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Solyc12g015910.1.1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SufE-like-1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 protein chloroplastic-like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53179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Solyc08g082280.4.1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ACSL2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chain acyl-CoA synthetase 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4023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Solyc10g081820.3.1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DPH3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03111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9E63B66-E288-EAB0-49C1-0883D88C8959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527292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F0580F-A663-D510-4404-6DA7749B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7056"/>
              </p:ext>
            </p:extLst>
          </p:nvPr>
        </p:nvGraphicFramePr>
        <p:xfrm>
          <a:off x="546470" y="1381328"/>
          <a:ext cx="11301819" cy="3397445"/>
        </p:xfrm>
        <a:graphic>
          <a:graphicData uri="http://schemas.openxmlformats.org/drawingml/2006/table">
            <a:tbl>
              <a:tblPr/>
              <a:tblGrid>
                <a:gridCol w="5373427">
                  <a:extLst>
                    <a:ext uri="{9D8B030D-6E8A-4147-A177-3AD203B41FA5}">
                      <a16:colId xmlns:a16="http://schemas.microsoft.com/office/drawing/2014/main" val="3198114680"/>
                    </a:ext>
                  </a:extLst>
                </a:gridCol>
                <a:gridCol w="1135788">
                  <a:extLst>
                    <a:ext uri="{9D8B030D-6E8A-4147-A177-3AD203B41FA5}">
                      <a16:colId xmlns:a16="http://schemas.microsoft.com/office/drawing/2014/main" val="1629435285"/>
                    </a:ext>
                  </a:extLst>
                </a:gridCol>
                <a:gridCol w="1015680">
                  <a:extLst>
                    <a:ext uri="{9D8B030D-6E8A-4147-A177-3AD203B41FA5}">
                      <a16:colId xmlns:a16="http://schemas.microsoft.com/office/drawing/2014/main" val="4112188667"/>
                    </a:ext>
                  </a:extLst>
                </a:gridCol>
                <a:gridCol w="1034159">
                  <a:extLst>
                    <a:ext uri="{9D8B030D-6E8A-4147-A177-3AD203B41FA5}">
                      <a16:colId xmlns:a16="http://schemas.microsoft.com/office/drawing/2014/main" val="1953219506"/>
                    </a:ext>
                  </a:extLst>
                </a:gridCol>
                <a:gridCol w="1205795">
                  <a:extLst>
                    <a:ext uri="{9D8B030D-6E8A-4147-A177-3AD203B41FA5}">
                      <a16:colId xmlns:a16="http://schemas.microsoft.com/office/drawing/2014/main" val="1416886564"/>
                    </a:ext>
                  </a:extLst>
                </a:gridCol>
                <a:gridCol w="1536970">
                  <a:extLst>
                    <a:ext uri="{9D8B030D-6E8A-4147-A177-3AD203B41FA5}">
                      <a16:colId xmlns:a16="http://schemas.microsoft.com/office/drawing/2014/main" val="598888511"/>
                    </a:ext>
                  </a:extLst>
                </a:gridCol>
              </a:tblGrid>
              <a:tr h="2688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38049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02049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40988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093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76190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PROCESSING.ORGANELLE MACHINERY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05996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19035"/>
                  </a:ext>
                </a:extLst>
              </a:tr>
              <a:tr h="2764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PHOSPHORYLATION.TKL PROTEIN KINASE SUPERFAMILY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35042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ALKYL OR ARYL GROUP, OTHER THAN METHYL GROUP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79881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PHOSPHORUS-CONTAINING GROUP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5915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24F610A-BBC0-D9E0-8AC3-E1D498C8D59C}"/>
              </a:ext>
            </a:extLst>
          </p:cNvPr>
          <p:cNvSpPr txBox="1"/>
          <p:nvPr/>
        </p:nvSpPr>
        <p:spPr>
          <a:xfrm>
            <a:off x="1929618" y="40303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3CC2A-AC4C-32AE-A25E-02C3C25F3FFB}"/>
              </a:ext>
            </a:extLst>
          </p:cNvPr>
          <p:cNvSpPr/>
          <p:nvPr/>
        </p:nvSpPr>
        <p:spPr>
          <a:xfrm>
            <a:off x="9417413" y="243792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6960FA-FC65-705E-D1D6-2E7579C17FA0}"/>
              </a:ext>
            </a:extLst>
          </p:cNvPr>
          <p:cNvSpPr txBox="1"/>
          <p:nvPr/>
        </p:nvSpPr>
        <p:spPr>
          <a:xfrm>
            <a:off x="10017080" y="204063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6DC585-37FD-DC82-E14D-2BF6F75C622D}"/>
              </a:ext>
            </a:extLst>
          </p:cNvPr>
          <p:cNvSpPr/>
          <p:nvPr/>
        </p:nvSpPr>
        <p:spPr>
          <a:xfrm>
            <a:off x="9430980" y="705497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27E30E-B785-D585-E8B1-13F8FA52E23C}"/>
              </a:ext>
            </a:extLst>
          </p:cNvPr>
          <p:cNvSpPr txBox="1"/>
          <p:nvPr/>
        </p:nvSpPr>
        <p:spPr>
          <a:xfrm>
            <a:off x="10062113" y="69434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120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620310" y="2259887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9233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with faster and stronger responses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r>
              <a:rPr lang="es-ES" b="1" dirty="0"/>
              <a:t>!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990C28-5B58-0BA7-0D67-026B78516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333721"/>
              </p:ext>
            </p:extLst>
          </p:nvPr>
        </p:nvGraphicFramePr>
        <p:xfrm>
          <a:off x="5535039" y="1507787"/>
          <a:ext cx="6893666" cy="4071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BD5757E-D35C-F705-4003-E5D64AAA9349}"/>
              </a:ext>
            </a:extLst>
          </p:cNvPr>
          <p:cNvSpPr txBox="1"/>
          <p:nvPr/>
        </p:nvSpPr>
        <p:spPr>
          <a:xfrm>
            <a:off x="807852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Down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6D49C1B-8E20-4379-AA52-029C03D16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89203"/>
              </p:ext>
            </p:extLst>
          </p:nvPr>
        </p:nvGraphicFramePr>
        <p:xfrm>
          <a:off x="0" y="1595336"/>
          <a:ext cx="6322979" cy="3983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9E4CBAE-F771-C0E7-4D07-95DC6E61C582}"/>
              </a:ext>
            </a:extLst>
          </p:cNvPr>
          <p:cNvSpPr txBox="1"/>
          <p:nvPr/>
        </p:nvSpPr>
        <p:spPr>
          <a:xfrm>
            <a:off x="143129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DA9B5A-5B01-F306-4D17-98C9BFDDC982}"/>
              </a:ext>
            </a:extLst>
          </p:cNvPr>
          <p:cNvSpPr txBox="1"/>
          <p:nvPr/>
        </p:nvSpPr>
        <p:spPr>
          <a:xfrm>
            <a:off x="3751633" y="2471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5D9925-A295-BEE6-FC4B-2D8F81DF6A97}"/>
              </a:ext>
            </a:extLst>
          </p:cNvPr>
          <p:cNvSpPr txBox="1"/>
          <p:nvPr/>
        </p:nvSpPr>
        <p:spPr>
          <a:xfrm>
            <a:off x="3161489" y="5912186"/>
            <a:ext cx="506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Flavonoids doing something as always</a:t>
            </a:r>
          </a:p>
        </p:txBody>
      </p:sp>
    </p:spTree>
    <p:extLst>
      <p:ext uri="{BB962C8B-B14F-4D97-AF65-F5344CB8AC3E}">
        <p14:creationId xmlns:p14="http://schemas.microsoft.com/office/powerpoint/2010/main" val="684289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6606A5C-F70A-394B-0177-23BA43AA955F}"/>
              </a:ext>
            </a:extLst>
          </p:cNvPr>
          <p:cNvSpPr txBox="1"/>
          <p:nvPr/>
        </p:nvSpPr>
        <p:spPr>
          <a:xfrm>
            <a:off x="3595990" y="524720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DCB805-8551-C2FF-F612-469CDF11B041}"/>
              </a:ext>
            </a:extLst>
          </p:cNvPr>
          <p:cNvSpPr/>
          <p:nvPr/>
        </p:nvSpPr>
        <p:spPr>
          <a:xfrm>
            <a:off x="9392614" y="535835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CE7C88-7690-D719-E954-857B1017E7AA}"/>
              </a:ext>
            </a:extLst>
          </p:cNvPr>
          <p:cNvSpPr txBox="1"/>
          <p:nvPr/>
        </p:nvSpPr>
        <p:spPr>
          <a:xfrm>
            <a:off x="9992281" y="49610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CE2FAC-BB08-45C2-D848-FC74CE60DB54}"/>
              </a:ext>
            </a:extLst>
          </p:cNvPr>
          <p:cNvSpPr/>
          <p:nvPr/>
        </p:nvSpPr>
        <p:spPr>
          <a:xfrm>
            <a:off x="9406181" y="99754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5757B-0A6D-0849-FACC-26EA64E94BAB}"/>
              </a:ext>
            </a:extLst>
          </p:cNvPr>
          <p:cNvSpPr txBox="1"/>
          <p:nvPr/>
        </p:nvSpPr>
        <p:spPr>
          <a:xfrm>
            <a:off x="10037314" y="986385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36159B-BA3D-3B9C-6408-CABDAC097E1A}"/>
              </a:ext>
            </a:extLst>
          </p:cNvPr>
          <p:cNvSpPr txBox="1"/>
          <p:nvPr/>
        </p:nvSpPr>
        <p:spPr>
          <a:xfrm>
            <a:off x="4697486" y="5935984"/>
            <a:ext cx="488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Light colours mean </a:t>
            </a:r>
            <a:r>
              <a:rPr lang="en-GB" sz="2000" b="1" dirty="0" err="1">
                <a:solidFill>
                  <a:srgbClr val="FF0000"/>
                </a:solidFill>
              </a:rPr>
              <a:t>logFC</a:t>
            </a:r>
            <a:r>
              <a:rPr lang="en-GB" sz="2000" b="1" dirty="0">
                <a:solidFill>
                  <a:srgbClr val="FF0000"/>
                </a:solidFill>
              </a:rPr>
              <a:t>&gt;1 (&lt;-1)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D79D8EB-159D-637D-0832-891410DE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95775"/>
              </p:ext>
            </p:extLst>
          </p:nvPr>
        </p:nvGraphicFramePr>
        <p:xfrm>
          <a:off x="262649" y="1682885"/>
          <a:ext cx="11498095" cy="3222022"/>
        </p:xfrm>
        <a:graphic>
          <a:graphicData uri="http://schemas.openxmlformats.org/drawingml/2006/table">
            <a:tbl>
              <a:tblPr/>
              <a:tblGrid>
                <a:gridCol w="2597283">
                  <a:extLst>
                    <a:ext uri="{9D8B030D-6E8A-4147-A177-3AD203B41FA5}">
                      <a16:colId xmlns:a16="http://schemas.microsoft.com/office/drawing/2014/main" val="1308249607"/>
                    </a:ext>
                  </a:extLst>
                </a:gridCol>
                <a:gridCol w="2431915">
                  <a:extLst>
                    <a:ext uri="{9D8B030D-6E8A-4147-A177-3AD203B41FA5}">
                      <a16:colId xmlns:a16="http://schemas.microsoft.com/office/drawing/2014/main" val="546017263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3156181614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1006675482"/>
                    </a:ext>
                  </a:extLst>
                </a:gridCol>
                <a:gridCol w="1215957">
                  <a:extLst>
                    <a:ext uri="{9D8B030D-6E8A-4147-A177-3AD203B41FA5}">
                      <a16:colId xmlns:a16="http://schemas.microsoft.com/office/drawing/2014/main" val="2906375722"/>
                    </a:ext>
                  </a:extLst>
                </a:gridCol>
                <a:gridCol w="1254868">
                  <a:extLst>
                    <a:ext uri="{9D8B030D-6E8A-4147-A177-3AD203B41FA5}">
                      <a16:colId xmlns:a16="http://schemas.microsoft.com/office/drawing/2014/main" val="2223439652"/>
                    </a:ext>
                  </a:extLst>
                </a:gridCol>
                <a:gridCol w="1371604">
                  <a:extLst>
                    <a:ext uri="{9D8B030D-6E8A-4147-A177-3AD203B41FA5}">
                      <a16:colId xmlns:a16="http://schemas.microsoft.com/office/drawing/2014/main" val="198861067"/>
                    </a:ext>
                  </a:extLst>
                </a:gridCol>
              </a:tblGrid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Pathway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13627"/>
                  </a:ext>
                </a:extLst>
              </a:tr>
              <a:tr h="32857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Quercetin-3-O-sophoroside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789493"/>
                  </a:ext>
                </a:extLst>
              </a:tr>
              <a:tr h="25519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7,2'-dihydroxy-3',4'-dimethoxyisoflavane-7-O-glucoside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696659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Eriocitrin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40041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Narirutin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19224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Spinosin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97062"/>
                  </a:ext>
                </a:extLst>
              </a:tr>
              <a:tr h="2641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2'-Deoxyguanosine 5'-monophosphate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7762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6-Hydroxypurine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39414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Acanthoside B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lignans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3279"/>
                  </a:ext>
                </a:extLst>
              </a:tr>
              <a:tr h="2583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Threonine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amino acids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14346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139058"/>
                  </a:ext>
                </a:extLst>
              </a:tr>
              <a:tr h="2215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1-Methylnicotinamide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Nicotinate and nicotinamide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013832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4-Imidazoleacetate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Histidine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86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252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787939" y="3395032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Could MIR be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903575" y="6366102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3741</TotalTime>
  <Words>4966</Words>
  <Application>Microsoft Office PowerPoint</Application>
  <PresentationFormat>Panorámica</PresentationFormat>
  <Paragraphs>1358</Paragraphs>
  <Slides>90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90</vt:i4>
      </vt:variant>
    </vt:vector>
  </HeadingPairs>
  <TitlesOfParts>
    <vt:vector size="103" baseType="lpstr">
      <vt:lpstr>Arial</vt:lpstr>
      <vt:lpstr>Calibri</vt:lpstr>
      <vt:lpstr>Calibri Light</vt:lpstr>
      <vt:lpstr>Corbel</vt:lpstr>
      <vt:lpstr>Google Sans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141</cp:revision>
  <dcterms:created xsi:type="dcterms:W3CDTF">2023-06-22T07:29:12Z</dcterms:created>
  <dcterms:modified xsi:type="dcterms:W3CDTF">2023-09-18T12:31:59Z</dcterms:modified>
</cp:coreProperties>
</file>